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428" r:id="rId1"/>
  </p:sldMasterIdLst>
  <p:notesMasterIdLst>
    <p:notesMasterId r:id="rId11"/>
  </p:notesMasterIdLst>
  <p:handoutMasterIdLst>
    <p:handoutMasterId r:id="rId12"/>
  </p:handoutMasterIdLst>
  <p:sldIdLst>
    <p:sldId id="1108" r:id="rId2"/>
    <p:sldId id="2147379852" r:id="rId3"/>
    <p:sldId id="2147379853" r:id="rId4"/>
    <p:sldId id="672" r:id="rId5"/>
    <p:sldId id="674" r:id="rId6"/>
    <p:sldId id="1348" r:id="rId7"/>
    <p:sldId id="1349" r:id="rId8"/>
    <p:sldId id="2147379851" r:id="rId9"/>
    <p:sldId id="22900" r:id="rId10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5FB"/>
    <a:srgbClr val="FAEF86"/>
    <a:srgbClr val="F7E647"/>
    <a:srgbClr val="F5F0D7"/>
    <a:srgbClr val="FEF8E2"/>
    <a:srgbClr val="FCF6C0"/>
    <a:srgbClr val="99CCFF"/>
    <a:srgbClr val="AF275B"/>
    <a:srgbClr val="CCECFF"/>
    <a:srgbClr val="CBF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DFCB43-47F9-4DB0-980C-5B548E19A9F0}" v="32" dt="2025-06-16T03:45:47.3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95636" autoAdjust="0"/>
  </p:normalViewPr>
  <p:slideViewPr>
    <p:cSldViewPr>
      <p:cViewPr varScale="1">
        <p:scale>
          <a:sx n="106" d="100"/>
          <a:sy n="106" d="100"/>
        </p:scale>
        <p:origin x="70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3312" y="3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E9939090-8D34-4FC6-A090-6E41AE7741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429" cy="344034"/>
          </a:xfrm>
          <a:prstGeom prst="rect">
            <a:avLst/>
          </a:prstGeom>
        </p:spPr>
        <p:txBody>
          <a:bodyPr vert="horz" lIns="92402" tIns="46201" rIns="92402" bIns="46201" rtlCol="0"/>
          <a:lstStyle>
            <a:lvl1pPr algn="l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12A9738D-749F-40A1-9FAE-F6ADF28519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5632" y="0"/>
            <a:ext cx="4342429" cy="344034"/>
          </a:xfrm>
          <a:prstGeom prst="rect">
            <a:avLst/>
          </a:prstGeom>
        </p:spPr>
        <p:txBody>
          <a:bodyPr vert="horz" lIns="92402" tIns="46201" rIns="92402" bIns="46201" rtlCol="0"/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fld id="{783091E7-7522-440A-9360-162AA826FCE1}" type="datetimeFigureOut">
              <a:rPr lang="ja-JP" altLang="en-US"/>
              <a:pPr>
                <a:defRPr/>
              </a:pPr>
              <a:t>2025/6/16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9060CA29-E41D-4DE2-946D-E4B0DEF94C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3062"/>
            <a:ext cx="4342429" cy="344034"/>
          </a:xfrm>
          <a:prstGeom prst="rect">
            <a:avLst/>
          </a:prstGeom>
        </p:spPr>
        <p:txBody>
          <a:bodyPr vert="horz" lIns="92402" tIns="46201" rIns="92402" bIns="46201" rtlCol="0" anchor="b"/>
          <a:lstStyle>
            <a:lvl1pPr algn="l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6D868DCB-8308-424B-9647-BB1AC62F8C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5632" y="6543062"/>
            <a:ext cx="4342429" cy="344034"/>
          </a:xfrm>
          <a:prstGeom prst="rect">
            <a:avLst/>
          </a:prstGeom>
        </p:spPr>
        <p:txBody>
          <a:bodyPr vert="horz" wrap="square" lIns="92402" tIns="46201" rIns="92402" bIns="4620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pPr>
              <a:defRPr/>
            </a:pPr>
            <a:fld id="{C7B05078-353D-475E-8FEC-48B360D66F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9172BFF4-AA8C-4834-9FDB-D17AB9BC7F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40188" cy="34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0009E566-1DBA-4C29-BF01-617AFB2DF2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77871" y="1"/>
            <a:ext cx="4340188" cy="34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8A329559-61B0-4B17-ABE2-7334B80FE5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14625" y="517525"/>
            <a:ext cx="4591050" cy="2582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7" name="Rectangle 5">
            <a:extLst>
              <a:ext uri="{FF2B5EF4-FFF2-40B4-BE49-F238E27FC236}">
                <a16:creationId xmlns:a16="http://schemas.microsoft.com/office/drawing/2014/main" id="{5E0F5519-35BE-4067-A68F-DB553A5819E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1587" y="3271531"/>
            <a:ext cx="8017137" cy="309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31078" name="Rectangle 6">
            <a:extLst>
              <a:ext uri="{FF2B5EF4-FFF2-40B4-BE49-F238E27FC236}">
                <a16:creationId xmlns:a16="http://schemas.microsoft.com/office/drawing/2014/main" id="{67D81B5D-2FDB-44DB-9C58-16A5692DE8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4130"/>
            <a:ext cx="4340188" cy="342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1079" name="Rectangle 7">
            <a:extLst>
              <a:ext uri="{FF2B5EF4-FFF2-40B4-BE49-F238E27FC236}">
                <a16:creationId xmlns:a16="http://schemas.microsoft.com/office/drawing/2014/main" id="{690AC607-13EC-4C0C-8190-973DEEBA27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7871" y="6544130"/>
            <a:ext cx="4340188" cy="342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8" tIns="46099" rIns="92198" bIns="4609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pPr>
              <a:defRPr/>
            </a:pPr>
            <a:fld id="{66205868-246A-4B17-9F3B-884D91AA04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84966" indent="-30191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207641" indent="-241529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90697" indent="-241529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73753" indent="-241529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656809" indent="-241529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139865" indent="-241529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622921" indent="-241529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4105978" indent="-241529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07F88AA-0376-4138-A9B1-3708C709FF8E}" type="slidenum">
              <a:rPr lang="en-US" altLang="ja-JP" sz="120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200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91050" cy="2582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572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70DAA9-8140-869F-9F78-4BEF7D775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C30A7CA-15B6-E31C-1FFF-1BF2F3D518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63763" y="601663"/>
            <a:ext cx="5353050" cy="3011487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2FCAC45-2453-7F2B-6625-F22FFB0C15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470844-DE1B-6A2F-9CD4-245C3A2F90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ADB22-2640-4703-9D88-EA3D662CF611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33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63763" y="601663"/>
            <a:ext cx="5353050" cy="30114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ADB22-2640-4703-9D88-EA3D662CF611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28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51B28-D51A-400C-A5B0-5AB2C52EA7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543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AF00A-4706-4FFE-92E4-D06F04B4612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652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7B3CA-C10F-420C-96F7-AE92D81A838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1044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069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44544-F99A-48DA-858E-7D83C4BA1A5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250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93FBC-8424-4E58-A17D-6CD6E5D5218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441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B86429-BD04-4B30-84A5-4322EEEB717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290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A27AE8-6384-4CA0-A88B-0DFAF618CE1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017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38E6D4-7AC6-4329-BDEB-7D05351FB64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87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1A37F-C00A-4B64-8B89-904E7DC4782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563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4A09E-5C38-4294-8D71-37B3F8ADFB0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482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3BC72-F34C-4540-B3E3-31DC05355EF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037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ja-JP"/>
              <a:t>2009/2/24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ja-JP"/>
              <a:t>2006/12/13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5B7B3CA-C10F-420C-96F7-AE92D81A838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43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29" r:id="rId1"/>
    <p:sldLayoutId id="2147485430" r:id="rId2"/>
    <p:sldLayoutId id="2147485431" r:id="rId3"/>
    <p:sldLayoutId id="2147485432" r:id="rId4"/>
    <p:sldLayoutId id="2147485433" r:id="rId5"/>
    <p:sldLayoutId id="2147485434" r:id="rId6"/>
    <p:sldLayoutId id="2147485435" r:id="rId7"/>
    <p:sldLayoutId id="2147485436" r:id="rId8"/>
    <p:sldLayoutId id="2147485437" r:id="rId9"/>
    <p:sldLayoutId id="2147485438" r:id="rId10"/>
    <p:sldLayoutId id="2147485439" r:id="rId11"/>
    <p:sldLayoutId id="2147485397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kyouseisyakaiporta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h.nl/en/participate/free-download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kyouseisyakaiporta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9486" y="1376772"/>
            <a:ext cx="9253028" cy="4536504"/>
          </a:xfrm>
        </p:spPr>
        <p:txBody>
          <a:bodyPr>
            <a:normAutofit/>
          </a:bodyPr>
          <a:lstStyle/>
          <a:p>
            <a:br>
              <a:rPr lang="en-US" altLang="ja-JP" sz="2200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ja-JP" altLang="en-US" sz="31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講 座 ②</a:t>
            </a:r>
            <a:br>
              <a:rPr lang="en-US" altLang="ja-JP" sz="31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</a:br>
            <a:br>
              <a:rPr lang="en-US" altLang="ja-JP" sz="36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ja-JP" altLang="en-US" sz="36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当事者発の支援論</a:t>
            </a:r>
            <a:br>
              <a:rPr lang="en-US" altLang="ja-JP" sz="36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ja-JP" altLang="en-US" sz="36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－「支援を受ける」経験から－</a:t>
            </a:r>
            <a:br>
              <a:rPr lang="en-US" altLang="ja-JP" sz="36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</a:br>
            <a:br>
              <a:rPr lang="en-US" altLang="ja-JP" sz="32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</a:br>
            <a:br>
              <a:rPr lang="en-US" altLang="ja-JP" sz="32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ja-JP" altLang="en-US" sz="2400" dirty="0"/>
              <a:t>コーディネーター ：堀田聰子</a:t>
            </a:r>
            <a:r>
              <a:rPr lang="ja-JP" altLang="en-US" sz="1800" dirty="0"/>
              <a:t>（慶應義塾大学大学院教授）</a:t>
            </a:r>
            <a:br>
              <a:rPr lang="en-US" altLang="ja-JP" sz="24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</a:br>
            <a:br>
              <a:rPr lang="en-US" altLang="ja-JP" sz="24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</a:br>
            <a:br>
              <a:rPr lang="en-US" altLang="ja-JP" sz="2000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</a:br>
            <a:endParaRPr lang="ja-JP" altLang="en-US" sz="2000" dirty="0">
              <a:solidFill>
                <a:schemeClr val="accent5">
                  <a:lumMod val="5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DFE9EFE-E24B-FF1A-114D-D797B69677BB}"/>
              </a:ext>
            </a:extLst>
          </p:cNvPr>
          <p:cNvSpPr txBox="1"/>
          <p:nvPr/>
        </p:nvSpPr>
        <p:spPr>
          <a:xfrm>
            <a:off x="911424" y="437183"/>
            <a:ext cx="7236804" cy="1051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1000"/>
              </a:spcBef>
              <a:buNone/>
            </a:pPr>
            <a:r>
              <a:rPr lang="en-US" altLang="ja-JP" dirty="0">
                <a:latin typeface="+mn-ea"/>
              </a:rPr>
              <a:t>2025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7</a:t>
            </a:r>
            <a:r>
              <a:rPr lang="ja-JP" altLang="en-US" dirty="0">
                <a:latin typeface="+mn-ea"/>
              </a:rPr>
              <a:t>月</a:t>
            </a:r>
            <a:r>
              <a:rPr lang="en-US" altLang="ja-JP" dirty="0">
                <a:latin typeface="+mn-ea"/>
              </a:rPr>
              <a:t>6</a:t>
            </a:r>
            <a:r>
              <a:rPr lang="ja-JP" altLang="en-US" dirty="0">
                <a:latin typeface="+mn-ea"/>
              </a:rPr>
              <a:t>日</a:t>
            </a:r>
            <a:endParaRPr lang="en-US" altLang="ja-JP" dirty="0">
              <a:latin typeface="+mn-ea"/>
            </a:endParaRPr>
          </a:p>
          <a:p>
            <a:pPr>
              <a:spcBef>
                <a:spcPts val="1000"/>
              </a:spcBef>
            </a:pPr>
            <a:r>
              <a:rPr lang="ja-JP" altLang="en-US" dirty="0">
                <a:latin typeface="+mn-ea"/>
              </a:rPr>
              <a:t>第</a:t>
            </a:r>
            <a:r>
              <a:rPr lang="en-US" altLang="ja-JP" dirty="0">
                <a:latin typeface="+mn-ea"/>
              </a:rPr>
              <a:t>61</a:t>
            </a:r>
            <a:r>
              <a:rPr lang="ja-JP" altLang="en-US" dirty="0">
                <a:latin typeface="+mn-ea"/>
              </a:rPr>
              <a:t>回社会福祉セミナー「社会福祉の</a:t>
            </a:r>
            <a:r>
              <a:rPr lang="en-US" altLang="ja-JP" dirty="0">
                <a:latin typeface="+mn-ea"/>
              </a:rPr>
              <a:t>『</a:t>
            </a:r>
            <a:r>
              <a:rPr lang="ja-JP" altLang="en-US" dirty="0">
                <a:latin typeface="+mn-ea"/>
              </a:rPr>
              <a:t>支援</a:t>
            </a:r>
            <a:r>
              <a:rPr lang="en-US" altLang="ja-JP" dirty="0">
                <a:latin typeface="+mn-ea"/>
              </a:rPr>
              <a:t>』</a:t>
            </a:r>
            <a:r>
              <a:rPr lang="ja-JP" altLang="en-US" dirty="0">
                <a:latin typeface="+mn-ea"/>
              </a:rPr>
              <a:t>はどこに向かうか」</a:t>
            </a:r>
            <a:br>
              <a:rPr lang="ja-JP" altLang="en-US" dirty="0">
                <a:latin typeface="+mn-ea"/>
              </a:rPr>
            </a:br>
            <a:endParaRPr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4116263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74F05-57F1-FF0F-E8A1-B289E1A55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F386F03-8949-B429-468F-897CE6B4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1A37F-C00A-4B64-8B89-904E7DC4782B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  <p:sp>
        <p:nvSpPr>
          <p:cNvPr id="2" name="Google Shape;133;p22">
            <a:extLst>
              <a:ext uri="{FF2B5EF4-FFF2-40B4-BE49-F238E27FC236}">
                <a16:creationId xmlns:a16="http://schemas.microsoft.com/office/drawing/2014/main" id="{54518E59-C532-8060-8F46-0370EA7E4311}"/>
              </a:ext>
            </a:extLst>
          </p:cNvPr>
          <p:cNvSpPr txBox="1">
            <a:spLocks/>
          </p:cNvSpPr>
          <p:nvPr/>
        </p:nvSpPr>
        <p:spPr>
          <a:xfrm>
            <a:off x="764450" y="368660"/>
            <a:ext cx="106631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</a:pPr>
            <a:r>
              <a:rPr lang="ja-JP" alt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当事者発の支援論－「支援を受ける」経験から－</a:t>
            </a:r>
            <a:endParaRPr lang="en-US" altLang="ja-JP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ja-JP" alt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企 画 趣 旨</a:t>
            </a:r>
            <a:endParaRPr lang="en-US" altLang="ja-JP" sz="28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67B3384-E325-7DDA-5B65-0E1093E72FD9}"/>
              </a:ext>
            </a:extLst>
          </p:cNvPr>
          <p:cNvSpPr txBox="1"/>
          <p:nvPr/>
        </p:nvSpPr>
        <p:spPr>
          <a:xfrm>
            <a:off x="1343472" y="1757248"/>
            <a:ext cx="9505056" cy="3824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ja-JP" altLang="en-US" sz="2400" dirty="0"/>
              <a:t>支援のあり方を考えるうえで、それを必要とする人々の視点からの</a:t>
            </a:r>
            <a:br>
              <a:rPr lang="en-US" altLang="ja-JP" sz="2400" dirty="0"/>
            </a:br>
            <a:r>
              <a:rPr lang="ja-JP" altLang="en-US" sz="2400" dirty="0"/>
              <a:t>議論を欠かすことはできない。 </a:t>
            </a:r>
            <a:endParaRPr lang="en-US" altLang="ja-JP" sz="2400" dirty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ja-JP" altLang="en-US" sz="2400" dirty="0"/>
              <a:t>支援を必要とする人たちは、社会福祉における支援のあり方や、</a:t>
            </a:r>
            <a:br>
              <a:rPr lang="en-US" altLang="ja-JP" sz="2400" dirty="0"/>
            </a:br>
            <a:r>
              <a:rPr lang="ja-JP" altLang="en-US" sz="2400" dirty="0"/>
              <a:t>それをめぐる議論を、どのようにみているのか。 </a:t>
            </a:r>
            <a:endParaRPr lang="en-US" altLang="ja-JP" sz="2400" dirty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ja-JP" altLang="en-US" sz="2400" dirty="0"/>
              <a:t>本講座では、「支援を受ける」経験をもつ人たちの語りをもとに、</a:t>
            </a:r>
            <a:br>
              <a:rPr lang="en-US" altLang="ja-JP" sz="2400" dirty="0"/>
            </a:br>
            <a:r>
              <a:rPr lang="ja-JP" altLang="en-US" sz="2400" dirty="0"/>
              <a:t>今後の支援の方向性について展望する。 </a:t>
            </a:r>
          </a:p>
        </p:txBody>
      </p:sp>
    </p:spTree>
    <p:extLst>
      <p:ext uri="{BB962C8B-B14F-4D97-AF65-F5344CB8AC3E}">
        <p14:creationId xmlns:p14="http://schemas.microsoft.com/office/powerpoint/2010/main" val="258424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D1E8A2-C465-D398-B90D-79AB11024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 1">
            <a:extLst>
              <a:ext uri="{FF2B5EF4-FFF2-40B4-BE49-F238E27FC236}">
                <a16:creationId xmlns:a16="http://schemas.microsoft.com/office/drawing/2014/main" id="{BF00604B-2E67-0827-4C08-17AD6941DC3C}"/>
              </a:ext>
            </a:extLst>
          </p:cNvPr>
          <p:cNvSpPr txBox="1">
            <a:spLocks/>
          </p:cNvSpPr>
          <p:nvPr/>
        </p:nvSpPr>
        <p:spPr>
          <a:xfrm>
            <a:off x="2829122" y="100209"/>
            <a:ext cx="6898369" cy="3097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地域共生社会とは</a:t>
            </a:r>
          </a:p>
        </p:txBody>
      </p:sp>
      <p:sp>
        <p:nvSpPr>
          <p:cNvPr id="3" name="スライド番号プレースホルダー 7">
            <a:extLst>
              <a:ext uri="{FF2B5EF4-FFF2-40B4-BE49-F238E27FC236}">
                <a16:creationId xmlns:a16="http://schemas.microsoft.com/office/drawing/2014/main" id="{8083BCB0-E28E-83E8-20AA-DA20EE771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2191A37F-C00A-4B64-8B89-904E7DC4782B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4B5BA0-210D-BAB9-DEB2-B81D1E54B18D}"/>
              </a:ext>
            </a:extLst>
          </p:cNvPr>
          <p:cNvSpPr txBox="1"/>
          <p:nvPr/>
        </p:nvSpPr>
        <p:spPr>
          <a:xfrm>
            <a:off x="2678550" y="6400412"/>
            <a:ext cx="7301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出所：厚生労働省　地域共生社会のポータルサイト　</a:t>
            </a:r>
            <a:r>
              <a:rPr kumimoji="1" lang="en-US" altLang="ja-JP" sz="1200" dirty="0">
                <a:latin typeface="+mn-ea"/>
                <a:hlinkClick r:id="rId3"/>
              </a:rPr>
              <a:t>https://www.mhlw.go.jp/kyouseisyakaiportal/</a:t>
            </a:r>
            <a:r>
              <a:rPr kumimoji="1" lang="ja-JP" altLang="en-US" sz="1200" dirty="0">
                <a:latin typeface="+mn-ea"/>
              </a:rPr>
              <a:t>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7EC8904-BD4A-C371-5045-8250987E194A}"/>
              </a:ext>
            </a:extLst>
          </p:cNvPr>
          <p:cNvSpPr txBox="1"/>
          <p:nvPr/>
        </p:nvSpPr>
        <p:spPr>
          <a:xfrm>
            <a:off x="747138" y="584684"/>
            <a:ext cx="106977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制度・分野ごとの</a:t>
            </a:r>
            <a:r>
              <a:rPr lang="en-US" altLang="ja-JP" dirty="0"/>
              <a:t>『</a:t>
            </a:r>
            <a:r>
              <a:rPr lang="ja-JP" altLang="en-US" dirty="0"/>
              <a:t>縦割り</a:t>
            </a:r>
            <a:r>
              <a:rPr lang="en-US" altLang="ja-JP" dirty="0"/>
              <a:t>』</a:t>
            </a:r>
            <a:r>
              <a:rPr lang="ja-JP" altLang="en-US" dirty="0"/>
              <a:t>や「支え手」「受け手」という関係を超えて、</a:t>
            </a:r>
          </a:p>
          <a:p>
            <a:pPr algn="ctr"/>
            <a:r>
              <a:rPr lang="ja-JP" altLang="en-US" dirty="0"/>
              <a:t>地域住民や地域の多様な主体が参画し、人と人、人と資源が世代や分野を超えてつながることで、</a:t>
            </a:r>
            <a:endParaRPr lang="en-US" altLang="ja-JP" dirty="0"/>
          </a:p>
          <a:p>
            <a:pPr algn="ctr"/>
            <a:r>
              <a:rPr lang="ja-JP" altLang="en-US" dirty="0"/>
              <a:t>住民一人ひとりの暮らしと生きがい、地域をともに創っていく社会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DD9253F5-F12C-A268-511A-DC44474699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9751" y="1713165"/>
            <a:ext cx="6412495" cy="46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57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アーチ 6">
            <a:extLst>
              <a:ext uri="{FF2B5EF4-FFF2-40B4-BE49-F238E27FC236}">
                <a16:creationId xmlns:a16="http://schemas.microsoft.com/office/drawing/2014/main" id="{5355E164-F2D9-A9AC-2336-54FD56B0B73C}"/>
              </a:ext>
            </a:extLst>
          </p:cNvPr>
          <p:cNvSpPr/>
          <p:nvPr/>
        </p:nvSpPr>
        <p:spPr>
          <a:xfrm rot="1707081">
            <a:off x="1760539" y="3219450"/>
            <a:ext cx="4643437" cy="1866900"/>
          </a:xfrm>
          <a:prstGeom prst="blockArc">
            <a:avLst>
              <a:gd name="adj1" fmla="val 11168498"/>
              <a:gd name="adj2" fmla="val 29779"/>
              <a:gd name="adj3" fmla="val 2299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8" name="アーチ 7">
            <a:extLst>
              <a:ext uri="{FF2B5EF4-FFF2-40B4-BE49-F238E27FC236}">
                <a16:creationId xmlns:a16="http://schemas.microsoft.com/office/drawing/2014/main" id="{6D04305C-F072-C274-2811-4A76F38A5C09}"/>
              </a:ext>
            </a:extLst>
          </p:cNvPr>
          <p:cNvSpPr/>
          <p:nvPr/>
        </p:nvSpPr>
        <p:spPr>
          <a:xfrm rot="19684392">
            <a:off x="6275389" y="3352801"/>
            <a:ext cx="4022725" cy="2208213"/>
          </a:xfrm>
          <a:prstGeom prst="blockArc">
            <a:avLst>
              <a:gd name="adj1" fmla="val 11198866"/>
              <a:gd name="adj2" fmla="val 20356103"/>
              <a:gd name="adj3" fmla="val 22499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EA851105-3601-F7EE-A083-7A15F0922233}"/>
              </a:ext>
            </a:extLst>
          </p:cNvPr>
          <p:cNvSpPr/>
          <p:nvPr/>
        </p:nvSpPr>
        <p:spPr>
          <a:xfrm>
            <a:off x="2060576" y="1376364"/>
            <a:ext cx="8424863" cy="2447925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/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6F987CFD-2F06-4EAF-6499-E227BD93AF9E}"/>
              </a:ext>
            </a:extLst>
          </p:cNvPr>
          <p:cNvSpPr/>
          <p:nvPr/>
        </p:nvSpPr>
        <p:spPr>
          <a:xfrm>
            <a:off x="3429001" y="1808164"/>
            <a:ext cx="6767513" cy="18002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9463" name="テキスト ボックス 10">
            <a:extLst>
              <a:ext uri="{FF2B5EF4-FFF2-40B4-BE49-F238E27FC236}">
                <a16:creationId xmlns:a16="http://schemas.microsoft.com/office/drawing/2014/main" id="{C9426FE2-85DE-7850-A36F-BAA13AA0E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0938" y="1933575"/>
            <a:ext cx="57594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 dirty="0">
                <a:solidFill>
                  <a:schemeClr val="accent5">
                    <a:lumMod val="50000"/>
                  </a:schemeClr>
                </a:solidFill>
              </a:rPr>
              <a:t>コミュニティ</a:t>
            </a:r>
            <a:r>
              <a:rPr lang="ja-JP" altLang="en-US" sz="2400" dirty="0"/>
              <a:t>　　　　　　　　　医療システム</a:t>
            </a:r>
            <a:endParaRPr lang="en-US" altLang="ja-JP" sz="2400" dirty="0"/>
          </a:p>
          <a:p>
            <a:pPr eaLnBrk="1" hangingPunct="1"/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　</a:t>
            </a:r>
            <a:r>
              <a:rPr lang="ja-JP" altLang="en-US" b="1" dirty="0">
                <a:solidFill>
                  <a:schemeClr val="accent5">
                    <a:lumMod val="50000"/>
                  </a:schemeClr>
                </a:solidFill>
              </a:rPr>
              <a:t>資源</a:t>
            </a:r>
            <a:r>
              <a:rPr lang="ja-JP" altLang="en-US" b="1" dirty="0"/>
              <a:t>と政策　　　　　　　　　　　　　　</a:t>
            </a:r>
            <a:r>
              <a:rPr lang="ja-JP" altLang="en-US" dirty="0"/>
              <a:t>ヘルスケア組織</a:t>
            </a:r>
          </a:p>
        </p:txBody>
      </p:sp>
      <p:sp>
        <p:nvSpPr>
          <p:cNvPr id="19464" name="テキスト ボックス 11">
            <a:extLst>
              <a:ext uri="{FF2B5EF4-FFF2-40B4-BE49-F238E27FC236}">
                <a16:creationId xmlns:a16="http://schemas.microsoft.com/office/drawing/2014/main" id="{1C69372F-A083-DAAF-01A4-B465B9FF4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1" y="2744788"/>
            <a:ext cx="5929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/>
              <a:t>セルフマネジメント　　　供給システム　　　意思決定　　　　臨床情報</a:t>
            </a:r>
            <a:endParaRPr lang="en-US" altLang="ja-JP" sz="1600"/>
          </a:p>
          <a:p>
            <a:pPr eaLnBrk="1" hangingPunct="1"/>
            <a:r>
              <a:rPr lang="ja-JP" altLang="en-US" sz="1600"/>
              <a:t>（自己管理）支援　　　　　　デザイン　　　　　　支援　　　　　システム</a:t>
            </a: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05224B8D-1624-2AF5-402F-B703966EAE06}"/>
              </a:ext>
            </a:extLst>
          </p:cNvPr>
          <p:cNvSpPr/>
          <p:nvPr/>
        </p:nvSpPr>
        <p:spPr>
          <a:xfrm>
            <a:off x="7029451" y="3897313"/>
            <a:ext cx="3095625" cy="100806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9466" name="テキスト ボックス 13">
            <a:extLst>
              <a:ext uri="{FF2B5EF4-FFF2-40B4-BE49-F238E27FC236}">
                <a16:creationId xmlns:a16="http://schemas.microsoft.com/office/drawing/2014/main" id="{09A56AD8-685D-0C65-B871-F62438627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7913" y="4113213"/>
            <a:ext cx="21510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/>
              <a:t>先を見越して準備が</a:t>
            </a:r>
            <a:endParaRPr lang="en-US" altLang="ja-JP"/>
          </a:p>
          <a:p>
            <a:pPr algn="ctr" eaLnBrk="1" hangingPunct="1"/>
            <a:r>
              <a:rPr lang="ja-JP" altLang="en-US"/>
              <a:t>できた多職種チーム</a:t>
            </a:r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41283E57-6586-EA1C-1168-E2E92769021A}"/>
              </a:ext>
            </a:extLst>
          </p:cNvPr>
          <p:cNvSpPr/>
          <p:nvPr/>
        </p:nvSpPr>
        <p:spPr>
          <a:xfrm>
            <a:off x="2420939" y="3897313"/>
            <a:ext cx="3095625" cy="100806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9468" name="テキスト ボックス 15">
            <a:extLst>
              <a:ext uri="{FF2B5EF4-FFF2-40B4-BE49-F238E27FC236}">
                <a16:creationId xmlns:a16="http://schemas.microsoft.com/office/drawing/2014/main" id="{5FB4B4C6-28EE-BA05-3069-F2F54CA93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1638" y="4040188"/>
            <a:ext cx="2057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/>
              <a:t>情報・スキルを得て</a:t>
            </a:r>
            <a:endParaRPr lang="en-US" altLang="ja-JP"/>
          </a:p>
          <a:p>
            <a:pPr algn="ctr" eaLnBrk="1" hangingPunct="1"/>
            <a:r>
              <a:rPr lang="ja-JP" altLang="en-US"/>
              <a:t>活性化された患者</a:t>
            </a:r>
            <a:endParaRPr lang="en-US" altLang="ja-JP"/>
          </a:p>
        </p:txBody>
      </p:sp>
      <p:sp>
        <p:nvSpPr>
          <p:cNvPr id="17" name="直角三角形 16">
            <a:extLst>
              <a:ext uri="{FF2B5EF4-FFF2-40B4-BE49-F238E27FC236}">
                <a16:creationId xmlns:a16="http://schemas.microsoft.com/office/drawing/2014/main" id="{A45A2782-026A-7C28-343D-FDDD7396043A}"/>
              </a:ext>
            </a:extLst>
          </p:cNvPr>
          <p:cNvSpPr/>
          <p:nvPr/>
        </p:nvSpPr>
        <p:spPr>
          <a:xfrm rot="19036799">
            <a:off x="5799139" y="4392614"/>
            <a:ext cx="1127125" cy="1062037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841585D5-CFDC-92A6-5417-C8E41BBDDA92}"/>
              </a:ext>
            </a:extLst>
          </p:cNvPr>
          <p:cNvCxnSpPr/>
          <p:nvPr/>
        </p:nvCxnSpPr>
        <p:spPr>
          <a:xfrm>
            <a:off x="5246779" y="4092834"/>
            <a:ext cx="2016125" cy="0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6F578193-3AA7-177D-55B3-9E79507D30DA}"/>
              </a:ext>
            </a:extLst>
          </p:cNvPr>
          <p:cNvCxnSpPr>
            <a:cxnSpLocks/>
          </p:cNvCxnSpPr>
          <p:nvPr/>
        </p:nvCxnSpPr>
        <p:spPr>
          <a:xfrm flipH="1">
            <a:off x="5225552" y="4725144"/>
            <a:ext cx="2058580" cy="0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2" name="テキスト ボックス 19">
            <a:extLst>
              <a:ext uri="{FF2B5EF4-FFF2-40B4-BE49-F238E27FC236}">
                <a16:creationId xmlns:a16="http://schemas.microsoft.com/office/drawing/2014/main" id="{C3F0E294-8D12-CFA4-1A2E-4D319746A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1989" y="4041068"/>
            <a:ext cx="12105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dirty="0">
                <a:solidFill>
                  <a:schemeClr val="accent5">
                    <a:lumMod val="50000"/>
                  </a:schemeClr>
                </a:solidFill>
              </a:rPr>
              <a:t>生産的</a:t>
            </a:r>
            <a:endParaRPr lang="en-US" altLang="ja-JP" sz="2000" dirty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/>
            <a:r>
              <a:rPr lang="ja-JP" altLang="en-US" sz="2000" dirty="0">
                <a:solidFill>
                  <a:schemeClr val="accent5">
                    <a:lumMod val="50000"/>
                  </a:schemeClr>
                </a:solidFill>
              </a:rPr>
              <a:t>相互関係</a:t>
            </a:r>
            <a:endParaRPr lang="en-US" altLang="ja-JP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473" name="テキスト ボックス 20">
            <a:extLst>
              <a:ext uri="{FF2B5EF4-FFF2-40B4-BE49-F238E27FC236}">
                <a16:creationId xmlns:a16="http://schemas.microsoft.com/office/drawing/2014/main" id="{39CCC6FD-3689-4DD0-C77C-57FD3A9C0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792" y="5725694"/>
            <a:ext cx="41767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 dirty="0"/>
              <a:t>アウトカムの改善</a:t>
            </a:r>
            <a:endParaRPr lang="en-US" altLang="ja-JP" sz="2400" dirty="0"/>
          </a:p>
        </p:txBody>
      </p:sp>
      <p:sp>
        <p:nvSpPr>
          <p:cNvPr id="19474" name="テキスト ボックス 19">
            <a:extLst>
              <a:ext uri="{FF2B5EF4-FFF2-40B4-BE49-F238E27FC236}">
                <a16:creationId xmlns:a16="http://schemas.microsoft.com/office/drawing/2014/main" id="{E022D474-0E7A-99B6-5FA6-8D0274848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0196" y="6280525"/>
            <a:ext cx="31534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 dirty="0">
                <a:latin typeface="+mn-ea"/>
                <a:ea typeface="+mn-ea"/>
              </a:rPr>
              <a:t>出所：</a:t>
            </a:r>
            <a:r>
              <a:rPr lang="en-US" altLang="ja-JP" sz="1400" dirty="0">
                <a:latin typeface="+mn-ea"/>
                <a:ea typeface="+mn-ea"/>
              </a:rPr>
              <a:t>Wagner et al.</a:t>
            </a:r>
            <a:r>
              <a:rPr lang="ja-JP" altLang="en-US" sz="1400" dirty="0">
                <a:latin typeface="+mn-ea"/>
                <a:ea typeface="+mn-ea"/>
              </a:rPr>
              <a:t>（</a:t>
            </a:r>
            <a:r>
              <a:rPr lang="en-US" altLang="ja-JP" sz="1400" dirty="0">
                <a:latin typeface="+mn-ea"/>
                <a:ea typeface="+mn-ea"/>
              </a:rPr>
              <a:t>1999</a:t>
            </a:r>
            <a:r>
              <a:rPr lang="ja-JP" altLang="en-US" sz="1400" dirty="0">
                <a:latin typeface="+mn-ea"/>
                <a:ea typeface="+mn-ea"/>
              </a:rPr>
              <a:t>、</a:t>
            </a:r>
            <a:r>
              <a:rPr lang="en-US" altLang="ja-JP" sz="1400" dirty="0">
                <a:latin typeface="+mn-ea"/>
                <a:ea typeface="+mn-ea"/>
              </a:rPr>
              <a:t>2001</a:t>
            </a:r>
            <a:r>
              <a:rPr lang="ja-JP" altLang="en-US" sz="1400" dirty="0">
                <a:latin typeface="+mn-ea"/>
                <a:ea typeface="+mn-ea"/>
              </a:rPr>
              <a:t>）</a:t>
            </a:r>
          </a:p>
        </p:txBody>
      </p:sp>
      <p:sp>
        <p:nvSpPr>
          <p:cNvPr id="3" name="Google Shape;133;p22">
            <a:extLst>
              <a:ext uri="{FF2B5EF4-FFF2-40B4-BE49-F238E27FC236}">
                <a16:creationId xmlns:a16="http://schemas.microsoft.com/office/drawing/2014/main" id="{1EABB3BD-7960-BEC3-EDE5-99BD3732DF6A}"/>
              </a:ext>
            </a:extLst>
          </p:cNvPr>
          <p:cNvSpPr txBox="1">
            <a:spLocks/>
          </p:cNvSpPr>
          <p:nvPr/>
        </p:nvSpPr>
        <p:spPr>
          <a:xfrm>
            <a:off x="1478052" y="174745"/>
            <a:ext cx="9516883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</a:pPr>
            <a:r>
              <a:rPr lang="ja-JP" altLang="en-US" sz="28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慢性疾患ケアモデル</a:t>
            </a:r>
            <a:r>
              <a:rPr lang="ja-JP" altLang="en-US" sz="24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（</a:t>
            </a:r>
            <a:r>
              <a:rPr lang="en-US" altLang="ja-JP" sz="24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Chronic Care Model</a:t>
            </a:r>
            <a:r>
              <a:rPr lang="ja-JP" altLang="en-US" sz="24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）</a:t>
            </a:r>
            <a:r>
              <a:rPr lang="ja-JP" altLang="en-US" sz="28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における</a:t>
            </a:r>
            <a:endParaRPr lang="en-US" altLang="ja-JP" sz="2800" b="1" dirty="0">
              <a:solidFill>
                <a:schemeClr val="accent5">
                  <a:lumMod val="50000"/>
                </a:schemeClr>
              </a:solidFill>
              <a:latin typeface="+mn-ea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ja-JP" altLang="en-US" sz="28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患者－専門職関係とコミュニティ資源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スライド番号プレースホルダー 1">
            <a:extLst>
              <a:ext uri="{FF2B5EF4-FFF2-40B4-BE49-F238E27FC236}">
                <a16:creationId xmlns:a16="http://schemas.microsoft.com/office/drawing/2014/main" id="{34427E2F-19E3-4C47-05D8-8F4AFC06F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2191A37F-C00A-4B64-8B89-904E7DC4782B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7100B9A4-2B44-23AF-9948-B3E85AA9A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5500" y="1182001"/>
            <a:ext cx="4279900" cy="4859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ja-JP" altLang="en-US" sz="2400" b="1" dirty="0">
                <a:latin typeface="+mn-ea"/>
              </a:rPr>
              <a:t>患者中心ケア</a:t>
            </a:r>
            <a:endParaRPr lang="en-US" altLang="ja-JP" sz="2400" b="1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効果的なコミュニケーション</a:t>
            </a:r>
            <a:endParaRPr lang="en-US" altLang="ja-JP" sz="1800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健康行動変容のサポート</a:t>
            </a:r>
            <a:endParaRPr lang="en-US" altLang="ja-JP" sz="1800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セルフマネジメント支援</a:t>
            </a:r>
            <a:endParaRPr lang="en-US" altLang="ja-JP" sz="1800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プロアクティブアプローチ</a:t>
            </a:r>
            <a:endParaRPr lang="en-US" altLang="ja-JP" sz="1800" dirty="0">
              <a:latin typeface="+mn-ea"/>
            </a:endParaRPr>
          </a:p>
          <a:p>
            <a:pPr marL="349250" lvl="1" indent="0">
              <a:buNone/>
              <a:defRPr/>
            </a:pPr>
            <a:endParaRPr lang="en-US" altLang="ja-JP" sz="1800" dirty="0">
              <a:latin typeface="+mn-ea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ja-JP" altLang="en-US" sz="24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協働（</a:t>
            </a:r>
            <a:r>
              <a:rPr lang="en-US" altLang="ja-JP" sz="24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Partnering</a:t>
            </a:r>
            <a:r>
              <a:rPr lang="ja-JP" altLang="en-US" sz="24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）</a:t>
            </a:r>
            <a:endParaRPr lang="en-US" altLang="ja-JP" sz="2400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2800" b="1" u="sng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患者と</a:t>
            </a:r>
            <a:endParaRPr lang="en-US" altLang="ja-JP" sz="2800" b="1" u="sng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他の提供者と</a:t>
            </a:r>
            <a:endParaRPr lang="en-US" altLang="ja-JP" sz="1800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20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コミュニティと</a:t>
            </a:r>
            <a:endParaRPr lang="en-US" altLang="ja-JP" sz="20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 marL="349250" lvl="1" indent="0">
              <a:buNone/>
              <a:defRPr/>
            </a:pPr>
            <a:endParaRPr lang="en-US" altLang="ja-JP" sz="1800" dirty="0">
              <a:latin typeface="+mn-ea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ja-JP" altLang="en-US" sz="2400" b="1" dirty="0">
                <a:latin typeface="+mn-ea"/>
              </a:rPr>
              <a:t>質向上</a:t>
            </a:r>
            <a:endParaRPr lang="en-US" altLang="ja-JP" sz="2400" b="1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プロセス・成果の測定</a:t>
            </a:r>
            <a:endParaRPr lang="en-US" altLang="ja-JP" sz="1800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学習→変化</a:t>
            </a:r>
            <a:endParaRPr lang="en-US" altLang="ja-JP" sz="1800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エビデンスを実践に反映</a:t>
            </a:r>
            <a:endParaRPr lang="en-US" altLang="ja-JP" sz="1800" dirty="0">
              <a:latin typeface="+mn-ea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altLang="ja-JP" sz="2400" dirty="0">
              <a:latin typeface="+mn-ea"/>
            </a:endParaRPr>
          </a:p>
          <a:p>
            <a:pPr>
              <a:defRPr/>
            </a:pPr>
            <a:endParaRPr lang="ja-JP" altLang="en-US" dirty="0">
              <a:latin typeface="+mn-ea"/>
            </a:endParaRPr>
          </a:p>
        </p:txBody>
      </p:sp>
      <p:sp>
        <p:nvSpPr>
          <p:cNvPr id="6" name="コンテンツ プレースホルダ 2">
            <a:extLst>
              <a:ext uri="{FF2B5EF4-FFF2-40B4-BE49-F238E27FC236}">
                <a16:creationId xmlns:a16="http://schemas.microsoft.com/office/drawing/2014/main" id="{715CC536-9FDD-5405-49E8-7B2F8F448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5928" y="1180413"/>
            <a:ext cx="5070651" cy="4860925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en-US" altLang="ja-JP" sz="2400" b="1" dirty="0">
                <a:latin typeface="+mn-ea"/>
              </a:rPr>
              <a:t>ICT</a:t>
            </a: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患者の登録</a:t>
            </a:r>
            <a:endParaRPr lang="en-US" altLang="ja-JP" sz="1800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パートナーとのコミュニケーション</a:t>
            </a:r>
            <a:endParaRPr lang="en-US" altLang="ja-JP" sz="1800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コンピュータ技術の活用</a:t>
            </a:r>
            <a:endParaRPr lang="en-US" altLang="ja-JP" sz="1800" dirty="0">
              <a:latin typeface="+mn-ea"/>
            </a:endParaRPr>
          </a:p>
          <a:p>
            <a:pPr marL="349250" lvl="1" indent="0">
              <a:buNone/>
              <a:defRPr/>
            </a:pPr>
            <a:endParaRPr lang="en-US" altLang="ja-JP" sz="1800" dirty="0">
              <a:latin typeface="+mn-ea"/>
            </a:endParaRP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ja-JP" altLang="en-US" sz="2400" b="1" dirty="0">
                <a:latin typeface="+mn-ea"/>
              </a:rPr>
              <a:t>公衆衛生視点</a:t>
            </a:r>
            <a:endParaRPr lang="en-US" altLang="ja-JP" sz="2400" b="1" dirty="0">
              <a:latin typeface="+mn-ea"/>
            </a:endParaRPr>
          </a:p>
          <a:p>
            <a:pPr marL="863600" lvl="1" indent="-514350">
              <a:defRPr/>
            </a:pPr>
            <a:r>
              <a:rPr lang="en-US" altLang="ja-JP" sz="1800" dirty="0">
                <a:latin typeface="+mn-ea"/>
              </a:rPr>
              <a:t>Population-based care</a:t>
            </a: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予防重視とケアの連続を横断する働き</a:t>
            </a:r>
            <a:endParaRPr lang="en-US" altLang="ja-JP" sz="1800" dirty="0">
              <a:latin typeface="+mn-ea"/>
            </a:endParaRPr>
          </a:p>
          <a:p>
            <a:pPr marL="863600" lvl="1" indent="-514350">
              <a:defRPr/>
            </a:pPr>
            <a:r>
              <a:rPr lang="ja-JP" altLang="en-US" sz="1800" dirty="0">
                <a:latin typeface="+mn-ea"/>
              </a:rPr>
              <a:t>プライマリ・ケア主導のシステム</a:t>
            </a:r>
            <a:endParaRPr lang="en-US" altLang="ja-JP" sz="2800" dirty="0">
              <a:latin typeface="+mn-ea"/>
            </a:endParaRPr>
          </a:p>
          <a:p>
            <a:pPr>
              <a:defRPr/>
            </a:pPr>
            <a:endParaRPr lang="ja-JP" altLang="en-US" dirty="0">
              <a:latin typeface="+mn-ea"/>
            </a:endParaRPr>
          </a:p>
        </p:txBody>
      </p:sp>
      <p:sp>
        <p:nvSpPr>
          <p:cNvPr id="21509" name="テキスト ボックス 7">
            <a:extLst>
              <a:ext uri="{FF2B5EF4-FFF2-40B4-BE49-F238E27FC236}">
                <a16:creationId xmlns:a16="http://schemas.microsoft.com/office/drawing/2014/main" id="{22905A06-3EA7-3FDD-B33A-B0E5BC879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6018" y="5805264"/>
            <a:ext cx="42883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 dirty="0">
                <a:latin typeface="+mn-ea"/>
                <a:ea typeface="+mn-ea"/>
              </a:rPr>
              <a:t>出所：</a:t>
            </a:r>
            <a:r>
              <a:rPr lang="en-US" altLang="ja-JP" sz="1400" dirty="0">
                <a:latin typeface="+mn-ea"/>
                <a:ea typeface="+mn-ea"/>
              </a:rPr>
              <a:t>WHO</a:t>
            </a:r>
            <a:r>
              <a:rPr lang="ja-JP" altLang="en-US" sz="1400" dirty="0">
                <a:latin typeface="+mn-ea"/>
                <a:ea typeface="+mn-ea"/>
              </a:rPr>
              <a:t>（</a:t>
            </a:r>
            <a:r>
              <a:rPr lang="en-US" altLang="ja-JP" sz="1400" dirty="0">
                <a:latin typeface="+mn-ea"/>
                <a:ea typeface="+mn-ea"/>
              </a:rPr>
              <a:t>2005</a:t>
            </a:r>
            <a:r>
              <a:rPr lang="ja-JP" altLang="en-US" sz="1400" dirty="0">
                <a:latin typeface="+mn-ea"/>
                <a:ea typeface="+mn-ea"/>
              </a:rPr>
              <a:t>）、</a:t>
            </a:r>
            <a:r>
              <a:rPr lang="en-US" altLang="ja-JP" sz="1400" dirty="0">
                <a:latin typeface="+mn-ea"/>
                <a:ea typeface="+mn-ea"/>
              </a:rPr>
              <a:t>Nolte and McKee</a:t>
            </a:r>
            <a:r>
              <a:rPr lang="ja-JP" altLang="en-US" sz="1400" dirty="0">
                <a:latin typeface="+mn-ea"/>
                <a:ea typeface="+mn-ea"/>
              </a:rPr>
              <a:t>（</a:t>
            </a:r>
            <a:r>
              <a:rPr lang="en-US" altLang="ja-JP" sz="1400" dirty="0">
                <a:latin typeface="+mn-ea"/>
                <a:ea typeface="+mn-ea"/>
              </a:rPr>
              <a:t>2008</a:t>
            </a:r>
            <a:r>
              <a:rPr lang="ja-JP" altLang="en-US" sz="1400" dirty="0">
                <a:latin typeface="+mn-ea"/>
                <a:ea typeface="+mn-ea"/>
              </a:rPr>
              <a:t>）</a:t>
            </a:r>
          </a:p>
        </p:txBody>
      </p:sp>
      <p:sp>
        <p:nvSpPr>
          <p:cNvPr id="2" name="Google Shape;133;p22">
            <a:extLst>
              <a:ext uri="{FF2B5EF4-FFF2-40B4-BE49-F238E27FC236}">
                <a16:creationId xmlns:a16="http://schemas.microsoft.com/office/drawing/2014/main" id="{167697B5-ADA8-73C3-82A1-6F25CE72D580}"/>
              </a:ext>
            </a:extLst>
          </p:cNvPr>
          <p:cNvSpPr txBox="1">
            <a:spLocks/>
          </p:cNvSpPr>
          <p:nvPr/>
        </p:nvSpPr>
        <p:spPr>
          <a:xfrm>
            <a:off x="1337558" y="240168"/>
            <a:ext cx="9516883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</a:pPr>
            <a:r>
              <a:rPr lang="ja-JP" alt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慢性疾患ケアのためのコアコンピタンス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633624-FB66-049F-D945-7CDE90F32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B86429-BD04-4B30-84A5-4322EEEB7170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E2B95A-6519-4D99-B79C-6DD9B6903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413" y="1124744"/>
            <a:ext cx="10549172" cy="44038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ja-JP" sz="24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「社会的・身体的・感情的問題に直面したときに適応し、</a:t>
            </a:r>
            <a:endParaRPr lang="en-US" altLang="ja-JP" sz="2400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 marL="0" indent="0" algn="ctr">
              <a:buNone/>
            </a:pPr>
            <a:r>
              <a:rPr lang="ja-JP" altLang="en-US" sz="24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本人主導で</a:t>
            </a:r>
            <a:r>
              <a:rPr lang="ja-JP" altLang="ja-JP" sz="24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管理する能力としての健康」</a:t>
            </a:r>
            <a:endParaRPr lang="en-US" altLang="ja-JP" sz="2400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 marL="0" indent="0" algn="ctr">
              <a:buNone/>
            </a:pPr>
            <a:endParaRPr lang="ja-JP" altLang="ja-JP" sz="1050" dirty="0">
              <a:solidFill>
                <a:srgbClr val="FFC000"/>
              </a:solidFill>
              <a:latin typeface="+mn-ea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p"/>
            </a:pPr>
            <a:r>
              <a:rPr lang="ja-JP" altLang="ja-JP" sz="2000" dirty="0">
                <a:latin typeface="+mn-ea"/>
              </a:rPr>
              <a:t>身体</a:t>
            </a:r>
            <a:r>
              <a:rPr lang="ja-JP" altLang="en-US" sz="2000" dirty="0">
                <a:latin typeface="+mn-ea"/>
              </a:rPr>
              <a:t>の状態</a:t>
            </a:r>
            <a:r>
              <a:rPr lang="ja-JP" altLang="ja-JP" sz="2000" dirty="0">
                <a:latin typeface="+mn-ea"/>
              </a:rPr>
              <a:t>：</a:t>
            </a:r>
            <a:r>
              <a:rPr lang="ja-JP" altLang="en-US" sz="2000" dirty="0">
                <a:latin typeface="+mn-ea"/>
              </a:rPr>
              <a:t>元気</a:t>
            </a:r>
            <a:r>
              <a:rPr lang="ja-JP" altLang="ja-JP" sz="2000" dirty="0">
                <a:latin typeface="+mn-ea"/>
              </a:rPr>
              <a:t>、体調、症状</a:t>
            </a:r>
            <a:r>
              <a:rPr lang="ja-JP" altLang="en-US" sz="2000" dirty="0">
                <a:latin typeface="+mn-ea"/>
              </a:rPr>
              <a:t>・</a:t>
            </a:r>
            <a:r>
              <a:rPr lang="ja-JP" altLang="ja-JP" sz="2000" dirty="0">
                <a:latin typeface="+mn-ea"/>
              </a:rPr>
              <a:t>痛み、睡眠、食事、</a:t>
            </a:r>
            <a:r>
              <a:rPr lang="ja-JP" altLang="en-US" sz="2000" dirty="0">
                <a:latin typeface="+mn-ea"/>
              </a:rPr>
              <a:t>コンディション</a:t>
            </a:r>
            <a:r>
              <a:rPr lang="ja-JP" altLang="ja-JP" sz="2000" dirty="0">
                <a:latin typeface="+mn-ea"/>
              </a:rPr>
              <a:t>、</a:t>
            </a:r>
            <a:r>
              <a:rPr lang="ja-JP" altLang="en-US" sz="2000" dirty="0">
                <a:latin typeface="+mn-ea"/>
              </a:rPr>
              <a:t>動き</a:t>
            </a:r>
            <a:endParaRPr lang="ja-JP" altLang="ja-JP" sz="2000" dirty="0">
              <a:latin typeface="+mn-ea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+mn-ea"/>
              </a:rPr>
              <a:t>心の状態</a:t>
            </a:r>
            <a:r>
              <a:rPr lang="ja-JP" altLang="ja-JP" sz="2000" dirty="0">
                <a:latin typeface="+mn-ea"/>
              </a:rPr>
              <a:t>：記憶力、集中力、</a:t>
            </a:r>
            <a:r>
              <a:rPr lang="ja-JP" altLang="en-US" sz="2000" dirty="0">
                <a:latin typeface="+mn-ea"/>
              </a:rPr>
              <a:t>意思疎通</a:t>
            </a:r>
            <a:r>
              <a:rPr lang="ja-JP" altLang="ja-JP" sz="2000" dirty="0">
                <a:latin typeface="+mn-ea"/>
              </a:rPr>
              <a:t>力、</a:t>
            </a:r>
            <a:r>
              <a:rPr lang="ja-JP" altLang="en-US" sz="2000" dirty="0">
                <a:latin typeface="+mn-ea"/>
              </a:rPr>
              <a:t>朗らか、自己受容、変化への対応力、管理感</a:t>
            </a:r>
            <a:endParaRPr lang="en-US" altLang="ja-JP" sz="2000" dirty="0">
              <a:latin typeface="+mn-ea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p"/>
            </a:pPr>
            <a:r>
              <a:rPr lang="ja-JP" altLang="ja-JP" sz="2000" dirty="0">
                <a:latin typeface="+mn-ea"/>
              </a:rPr>
              <a:t>生きがい：</a:t>
            </a:r>
            <a:r>
              <a:rPr lang="ja-JP" altLang="en-US" sz="2000" dirty="0">
                <a:latin typeface="+mn-ea"/>
              </a:rPr>
              <a:t>生きがい</a:t>
            </a:r>
            <a:r>
              <a:rPr lang="ja-JP" altLang="ja-JP" sz="2000" dirty="0">
                <a:latin typeface="+mn-ea"/>
              </a:rPr>
              <a:t>のある生活、生きる意欲、理想を達成する意欲、信頼できる、</a:t>
            </a:r>
            <a:br>
              <a:rPr lang="en-US" altLang="ja-JP" sz="2000" dirty="0">
                <a:latin typeface="+mn-ea"/>
              </a:rPr>
            </a:br>
            <a:r>
              <a:rPr lang="ja-JP" altLang="en-US" sz="2000" dirty="0">
                <a:latin typeface="+mn-ea"/>
              </a:rPr>
              <a:t>　　　　　</a:t>
            </a:r>
            <a:r>
              <a:rPr lang="ja-JP" altLang="ja-JP" sz="2000" dirty="0">
                <a:latin typeface="+mn-ea"/>
              </a:rPr>
              <a:t>受容力、感謝の心、</a:t>
            </a:r>
            <a:r>
              <a:rPr lang="ja-JP" altLang="en-US" sz="2000" dirty="0">
                <a:latin typeface="+mn-ea"/>
              </a:rPr>
              <a:t>生涯学習</a:t>
            </a:r>
            <a:endParaRPr lang="ja-JP" altLang="ja-JP" sz="2000" dirty="0">
              <a:latin typeface="+mn-ea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+mn-ea"/>
              </a:rPr>
              <a:t>くらし</a:t>
            </a:r>
            <a:r>
              <a:rPr lang="ja-JP" altLang="ja-JP" sz="2000" dirty="0">
                <a:latin typeface="+mn-ea"/>
              </a:rPr>
              <a:t>の質：楽しめる、幸福感、</a:t>
            </a:r>
            <a:r>
              <a:rPr lang="ja-JP" altLang="en-US" sz="2000" dirty="0">
                <a:latin typeface="+mn-ea"/>
              </a:rPr>
              <a:t>しっくり感</a:t>
            </a:r>
            <a:r>
              <a:rPr lang="ja-JP" altLang="ja-JP" sz="2000" dirty="0">
                <a:latin typeface="+mn-ea"/>
              </a:rPr>
              <a:t>、バランス感、安心感、住まい、</a:t>
            </a:r>
            <a:br>
              <a:rPr lang="en-US" altLang="ja-JP" sz="2000" dirty="0">
                <a:latin typeface="+mn-ea"/>
              </a:rPr>
            </a:br>
            <a:r>
              <a:rPr lang="ja-JP" altLang="en-US" sz="2000" dirty="0">
                <a:latin typeface="+mn-ea"/>
              </a:rPr>
              <a:t>　　　　　　十分な生活費</a:t>
            </a:r>
            <a:endParaRPr lang="ja-JP" altLang="ja-JP" sz="2000" dirty="0">
              <a:latin typeface="+mn-ea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p"/>
            </a:pPr>
            <a:r>
              <a:rPr lang="ja-JP" altLang="ja-JP" sz="2000" dirty="0">
                <a:latin typeface="+mn-ea"/>
              </a:rPr>
              <a:t>社会</a:t>
            </a:r>
            <a:r>
              <a:rPr lang="ja-JP" altLang="en-US" sz="2000" dirty="0">
                <a:latin typeface="+mn-ea"/>
              </a:rPr>
              <a:t>とのつながり</a:t>
            </a:r>
            <a:r>
              <a:rPr lang="ja-JP" altLang="ja-JP" sz="2000" dirty="0">
                <a:latin typeface="+mn-ea"/>
              </a:rPr>
              <a:t>：</a:t>
            </a:r>
            <a:r>
              <a:rPr lang="ja-JP" altLang="en-US" sz="2000" dirty="0">
                <a:latin typeface="+mn-ea"/>
              </a:rPr>
              <a:t>他者との</a:t>
            </a:r>
            <a:r>
              <a:rPr lang="ja-JP" altLang="ja-JP" sz="2000" dirty="0">
                <a:latin typeface="+mn-ea"/>
              </a:rPr>
              <a:t>接触、</a:t>
            </a:r>
            <a:r>
              <a:rPr lang="ja-JP" altLang="en-US" sz="2000" dirty="0">
                <a:latin typeface="+mn-ea"/>
              </a:rPr>
              <a:t>尊重して</a:t>
            </a:r>
            <a:r>
              <a:rPr lang="ja-JP" altLang="ja-JP" sz="2000" dirty="0">
                <a:latin typeface="+mn-ea"/>
              </a:rPr>
              <a:t>もらえる、</a:t>
            </a:r>
            <a:r>
              <a:rPr lang="ja-JP" altLang="en-US" sz="2000" dirty="0">
                <a:latin typeface="+mn-ea"/>
              </a:rPr>
              <a:t>楽しみを共有できる仲間</a:t>
            </a:r>
            <a:r>
              <a:rPr lang="ja-JP" altLang="ja-JP" sz="2000" dirty="0">
                <a:latin typeface="+mn-ea"/>
              </a:rPr>
              <a:t>、</a:t>
            </a:r>
            <a:br>
              <a:rPr lang="en-US" altLang="ja-JP" sz="2000" dirty="0">
                <a:latin typeface="+mn-ea"/>
              </a:rPr>
            </a:br>
            <a:r>
              <a:rPr lang="ja-JP" altLang="en-US" sz="2000" dirty="0">
                <a:latin typeface="+mn-ea"/>
              </a:rPr>
              <a:t>　　　　　　他者からの支援</a:t>
            </a:r>
            <a:r>
              <a:rPr lang="ja-JP" altLang="ja-JP" sz="2000" dirty="0">
                <a:latin typeface="+mn-ea"/>
              </a:rPr>
              <a:t>、</a:t>
            </a:r>
            <a:r>
              <a:rPr lang="ja-JP" altLang="en-US" sz="2000" dirty="0">
                <a:latin typeface="+mn-ea"/>
              </a:rPr>
              <a:t>居場所がある</a:t>
            </a:r>
            <a:r>
              <a:rPr lang="ja-JP" altLang="ja-JP" sz="2000" dirty="0">
                <a:latin typeface="+mn-ea"/>
              </a:rPr>
              <a:t>、</a:t>
            </a:r>
            <a:r>
              <a:rPr lang="ja-JP" altLang="en-US" sz="2000" dirty="0">
                <a:latin typeface="+mn-ea"/>
              </a:rPr>
              <a:t>やりがい</a:t>
            </a:r>
            <a:r>
              <a:rPr lang="ja-JP" altLang="ja-JP" sz="2000" dirty="0">
                <a:latin typeface="+mn-ea"/>
              </a:rPr>
              <a:t>のある活動、社会に対する関心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p"/>
            </a:pPr>
            <a:r>
              <a:rPr lang="ja-JP" altLang="ja-JP" sz="2000" dirty="0">
                <a:latin typeface="+mn-ea"/>
              </a:rPr>
              <a:t>日常</a:t>
            </a:r>
            <a:r>
              <a:rPr lang="ja-JP" altLang="en-US" sz="2000" dirty="0">
                <a:latin typeface="+mn-ea"/>
              </a:rPr>
              <a:t>の</a:t>
            </a:r>
            <a:r>
              <a:rPr lang="ja-JP" altLang="ja-JP" sz="2000" dirty="0">
                <a:latin typeface="+mn-ea"/>
              </a:rPr>
              <a:t>機能：</a:t>
            </a:r>
            <a:r>
              <a:rPr lang="ja-JP" altLang="en-US" sz="2000" dirty="0">
                <a:latin typeface="+mn-ea"/>
              </a:rPr>
              <a:t>身の回りのことができる</a:t>
            </a:r>
            <a:r>
              <a:rPr lang="ja-JP" altLang="ja-JP" sz="2000" dirty="0">
                <a:latin typeface="+mn-ea"/>
              </a:rPr>
              <a:t>、自分の限界を知る、健康についての知識、</a:t>
            </a:r>
            <a:br>
              <a:rPr lang="en-US" altLang="ja-JP" sz="2000" dirty="0">
                <a:latin typeface="+mn-ea"/>
              </a:rPr>
            </a:br>
            <a:r>
              <a:rPr lang="ja-JP" altLang="en-US" sz="2000" dirty="0">
                <a:latin typeface="+mn-ea"/>
              </a:rPr>
              <a:t>　　　　　　</a:t>
            </a:r>
            <a:r>
              <a:rPr lang="ja-JP" altLang="ja-JP" sz="2000" dirty="0">
                <a:latin typeface="+mn-ea"/>
              </a:rPr>
              <a:t>時間管理</a:t>
            </a:r>
            <a:r>
              <a:rPr lang="ja-JP" altLang="en-US" sz="2000" dirty="0">
                <a:latin typeface="+mn-ea"/>
              </a:rPr>
              <a:t>力</a:t>
            </a:r>
            <a:r>
              <a:rPr lang="ja-JP" altLang="ja-JP" sz="2000" dirty="0">
                <a:latin typeface="+mn-ea"/>
              </a:rPr>
              <a:t>、金銭管理</a:t>
            </a:r>
            <a:r>
              <a:rPr lang="ja-JP" altLang="en-US" sz="2000" dirty="0">
                <a:latin typeface="+mn-ea"/>
              </a:rPr>
              <a:t>能力</a:t>
            </a:r>
            <a:r>
              <a:rPr lang="ja-JP" altLang="ja-JP" sz="2000" dirty="0">
                <a:latin typeface="+mn-ea"/>
              </a:rPr>
              <a:t>、働ける、支援を求めることができる</a:t>
            </a:r>
          </a:p>
          <a:p>
            <a:endParaRPr lang="ja-JP" altLang="en-US" sz="1800" dirty="0">
              <a:latin typeface="+mn-ea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901968-F928-DD79-CAE8-36F01316C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44544-F99A-48DA-858E-7D83C4BA1A53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2" name="Google Shape;133;p22">
            <a:extLst>
              <a:ext uri="{FF2B5EF4-FFF2-40B4-BE49-F238E27FC236}">
                <a16:creationId xmlns:a16="http://schemas.microsoft.com/office/drawing/2014/main" id="{601362F1-B748-8FC6-6395-E3FE858249C8}"/>
              </a:ext>
            </a:extLst>
          </p:cNvPr>
          <p:cNvSpPr txBox="1">
            <a:spLocks/>
          </p:cNvSpPr>
          <p:nvPr/>
        </p:nvSpPr>
        <p:spPr>
          <a:xfrm>
            <a:off x="1337558" y="267074"/>
            <a:ext cx="9516883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</a:pPr>
            <a:r>
              <a:rPr lang="ja-JP" altLang="en-US" sz="28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健康の新しい概念－ポジティヴヘルス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テキスト ボックス 19">
            <a:extLst>
              <a:ext uri="{FF2B5EF4-FFF2-40B4-BE49-F238E27FC236}">
                <a16:creationId xmlns:a16="http://schemas.microsoft.com/office/drawing/2014/main" id="{816B6A04-E82D-25B3-02F3-D92AA1000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0196" y="6280525"/>
            <a:ext cx="30251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 dirty="0">
                <a:latin typeface="+mn-ea"/>
                <a:ea typeface="+mn-ea"/>
              </a:rPr>
              <a:t>出所：</a:t>
            </a:r>
            <a:r>
              <a:rPr lang="en-US" altLang="ja-JP" sz="1400" dirty="0">
                <a:latin typeface="+mn-ea"/>
                <a:ea typeface="+mn-ea"/>
              </a:rPr>
              <a:t>Huber et al.</a:t>
            </a:r>
            <a:r>
              <a:rPr lang="ja-JP" altLang="en-US" sz="1400" dirty="0">
                <a:latin typeface="+mn-ea"/>
                <a:ea typeface="+mn-ea"/>
              </a:rPr>
              <a:t>（</a:t>
            </a:r>
            <a:r>
              <a:rPr lang="en-US" altLang="ja-JP" sz="1400" dirty="0">
                <a:latin typeface="+mn-ea"/>
                <a:ea typeface="+mn-ea"/>
              </a:rPr>
              <a:t>2011</a:t>
            </a:r>
            <a:r>
              <a:rPr lang="ja-JP" altLang="en-US" sz="1400" dirty="0">
                <a:latin typeface="+mn-ea"/>
                <a:ea typeface="+mn-ea"/>
              </a:rPr>
              <a:t>、</a:t>
            </a:r>
            <a:r>
              <a:rPr lang="en-US" altLang="ja-JP" sz="1400" dirty="0">
                <a:latin typeface="+mn-ea"/>
                <a:ea typeface="+mn-ea"/>
              </a:rPr>
              <a:t>2016</a:t>
            </a:r>
            <a:r>
              <a:rPr lang="ja-JP" altLang="en-US" sz="1400" dirty="0">
                <a:latin typeface="+mn-ea"/>
                <a:ea typeface="+mn-ea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989906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EBF04D-5EFA-680E-7495-C66A7544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1A37F-C00A-4B64-8B89-904E7DC4782B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D3772BA-1DFE-0A7B-E4A0-20CF25148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240" y="0"/>
            <a:ext cx="9773520" cy="685800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73AD55-B3B9-6380-93DF-455B919214B0}"/>
              </a:ext>
            </a:extLst>
          </p:cNvPr>
          <p:cNvSpPr txBox="1"/>
          <p:nvPr/>
        </p:nvSpPr>
        <p:spPr>
          <a:xfrm>
            <a:off x="8328248" y="6089020"/>
            <a:ext cx="399644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50" dirty="0">
                <a:latin typeface="+mn-ea"/>
                <a:hlinkClick r:id="rId3"/>
              </a:rPr>
              <a:t>https://www.iph.nl/en/participate/free-downloads/</a:t>
            </a:r>
            <a:r>
              <a:rPr lang="ja-JP" altLang="en-US" sz="1050" dirty="0">
                <a:latin typeface="+mn-ea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410180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488ED6-20D1-B5D0-772D-9D28A2DCC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43B2A96-A3D8-CD01-1E61-5EED6B5423E9}"/>
              </a:ext>
            </a:extLst>
          </p:cNvPr>
          <p:cNvSpPr/>
          <p:nvPr/>
        </p:nvSpPr>
        <p:spPr>
          <a:xfrm>
            <a:off x="1261358" y="1320730"/>
            <a:ext cx="10947275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ja-JP" altLang="en-US" sz="2800" b="1" dirty="0">
                <a:latin typeface="+mn-ea"/>
                <a:cs typeface="Times New Roman" panose="02020603050405020304" pitchFamily="18" charset="0"/>
              </a:rPr>
              <a:t>パネリストによる講演</a:t>
            </a:r>
            <a:endParaRPr lang="en-US" altLang="ja-JP" sz="2800" b="1" dirty="0">
              <a:latin typeface="+mn-ea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+mn-ea"/>
                <a:cs typeface="Times New Roman" panose="02020603050405020304" pitchFamily="18" charset="0"/>
              </a:rPr>
              <a:t>大胡田誠氏　　</a:t>
            </a:r>
            <a:r>
              <a:rPr lang="ja-JP" altLang="en-US" sz="2000" dirty="0">
                <a:latin typeface="+mn-ea"/>
                <a:cs typeface="Times New Roman" panose="02020603050405020304" pitchFamily="18" charset="0"/>
              </a:rPr>
              <a:t>（おおごだ法律事務所代表弁護士）</a:t>
            </a:r>
            <a:endParaRPr lang="en-US" altLang="ja-JP" sz="2000" dirty="0">
              <a:latin typeface="+mn-ea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+mn-ea"/>
                <a:cs typeface="Times New Roman" panose="02020603050405020304" pitchFamily="18" charset="0"/>
              </a:rPr>
              <a:t>坂本歩氏　　　</a:t>
            </a:r>
            <a:r>
              <a:rPr lang="ja-JP" altLang="en-US" sz="20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sz="2000" dirty="0">
                <a:latin typeface="+mn-ea"/>
                <a:cs typeface="Times New Roman" panose="02020603050405020304" pitchFamily="18" charset="0"/>
              </a:rPr>
              <a:t>NPO</a:t>
            </a:r>
            <a:r>
              <a:rPr lang="ja-JP" altLang="en-US" sz="2000" dirty="0">
                <a:latin typeface="+mn-ea"/>
                <a:cs typeface="Times New Roman" panose="02020603050405020304" pitchFamily="18" charset="0"/>
              </a:rPr>
              <a:t>法人 里親ひろばほいっぷ理事）</a:t>
            </a:r>
            <a:endParaRPr lang="en-US" altLang="ja-JP" sz="2000" dirty="0">
              <a:latin typeface="+mn-ea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+mn-ea"/>
                <a:cs typeface="Times New Roman" panose="02020603050405020304" pitchFamily="18" charset="0"/>
              </a:rPr>
              <a:t>和久井みちる氏</a:t>
            </a:r>
            <a:r>
              <a:rPr lang="ja-JP" altLang="en-US" sz="2000" dirty="0">
                <a:latin typeface="+mn-ea"/>
                <a:cs typeface="Times New Roman" panose="02020603050405020304" pitchFamily="18" charset="0"/>
              </a:rPr>
              <a:t>（一般社団法人 社会的包摂ｻﾎﾟｰﾄｾﾝﾀｰ相談支援ｺｰﾃﾞｨﾈｰﾀｰ）</a:t>
            </a:r>
            <a:endParaRPr lang="en-US" altLang="ja-JP" sz="2000" dirty="0">
              <a:latin typeface="+mn-ea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ja-JP" altLang="en-US" sz="2800" dirty="0">
                <a:latin typeface="+mn-ea"/>
                <a:cs typeface="Times New Roman" panose="02020603050405020304" pitchFamily="18" charset="0"/>
              </a:rPr>
              <a:t>～休憩～</a:t>
            </a:r>
            <a:endParaRPr lang="en-US" altLang="ja-JP" sz="2800" dirty="0">
              <a:latin typeface="+mn-ea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ja-JP" altLang="en-US" sz="2800" b="1" dirty="0">
                <a:latin typeface="+mn-ea"/>
                <a:cs typeface="Times New Roman" panose="02020603050405020304" pitchFamily="18" charset="0"/>
              </a:rPr>
              <a:t>パネルディスカッション</a:t>
            </a:r>
            <a:endParaRPr lang="en-US" altLang="ja-JP" sz="2800" b="1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E9D98181-EC10-D79B-74AA-EE08DAA9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1A37F-C00A-4B64-8B89-904E7DC4782B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2" name="Google Shape;133;p22">
            <a:extLst>
              <a:ext uri="{FF2B5EF4-FFF2-40B4-BE49-F238E27FC236}">
                <a16:creationId xmlns:a16="http://schemas.microsoft.com/office/drawing/2014/main" id="{736A40A8-761E-1E9E-5F2E-FE074BF32BF1}"/>
              </a:ext>
            </a:extLst>
          </p:cNvPr>
          <p:cNvSpPr txBox="1">
            <a:spLocks/>
          </p:cNvSpPr>
          <p:nvPr/>
        </p:nvSpPr>
        <p:spPr>
          <a:xfrm>
            <a:off x="836458" y="224644"/>
            <a:ext cx="106631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</a:pPr>
            <a:r>
              <a:rPr lang="ja-JP" alt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本講座の構成</a:t>
            </a:r>
            <a:r>
              <a:rPr lang="ja-JP" altLang="en-US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（敬称略）</a:t>
            </a:r>
            <a:endParaRPr lang="en-US" altLang="ja-JP" sz="28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53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 1">
            <a:extLst>
              <a:ext uri="{FF2B5EF4-FFF2-40B4-BE49-F238E27FC236}">
                <a16:creationId xmlns:a16="http://schemas.microsoft.com/office/drawing/2014/main" id="{966A024A-E9DD-4FAB-A9E4-BAC439B52D56}"/>
              </a:ext>
            </a:extLst>
          </p:cNvPr>
          <p:cNvSpPr txBox="1">
            <a:spLocks/>
          </p:cNvSpPr>
          <p:nvPr/>
        </p:nvSpPr>
        <p:spPr>
          <a:xfrm>
            <a:off x="2829122" y="100209"/>
            <a:ext cx="6898369" cy="3097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地域共生社会とは</a:t>
            </a:r>
          </a:p>
        </p:txBody>
      </p:sp>
      <p:sp>
        <p:nvSpPr>
          <p:cNvPr id="3" name="スライド番号プレースホルダー 7">
            <a:extLst>
              <a:ext uri="{FF2B5EF4-FFF2-40B4-BE49-F238E27FC236}">
                <a16:creationId xmlns:a16="http://schemas.microsoft.com/office/drawing/2014/main" id="{899F87DD-5BFE-0D49-32DB-9DCB7B12C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2191A37F-C00A-4B64-8B89-904E7DC4782B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7330F5-7B56-1A13-8B3C-9AC70087C4D1}"/>
              </a:ext>
            </a:extLst>
          </p:cNvPr>
          <p:cNvSpPr txBox="1"/>
          <p:nvPr/>
        </p:nvSpPr>
        <p:spPr>
          <a:xfrm>
            <a:off x="2678550" y="6400412"/>
            <a:ext cx="7301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出所：厚生労働省　地域共生社会のポータルサイト　</a:t>
            </a:r>
            <a:r>
              <a:rPr kumimoji="1" lang="en-US" altLang="ja-JP" sz="1200" dirty="0">
                <a:latin typeface="+mn-ea"/>
                <a:hlinkClick r:id="rId3"/>
              </a:rPr>
              <a:t>https://www.mhlw.go.jp/kyouseisyakaiportal/</a:t>
            </a:r>
            <a:r>
              <a:rPr kumimoji="1" lang="ja-JP" altLang="en-US" sz="1200" dirty="0">
                <a:latin typeface="+mn-ea"/>
              </a:rPr>
              <a:t>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D3EE5E4-256E-4F29-649F-F294B132A2A5}"/>
              </a:ext>
            </a:extLst>
          </p:cNvPr>
          <p:cNvSpPr txBox="1"/>
          <p:nvPr/>
        </p:nvSpPr>
        <p:spPr>
          <a:xfrm>
            <a:off x="747138" y="584684"/>
            <a:ext cx="106977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制度・分野ごとの</a:t>
            </a:r>
            <a:r>
              <a:rPr lang="en-US" altLang="ja-JP" dirty="0"/>
              <a:t>『</a:t>
            </a:r>
            <a:r>
              <a:rPr lang="ja-JP" altLang="en-US" dirty="0"/>
              <a:t>縦割り</a:t>
            </a:r>
            <a:r>
              <a:rPr lang="en-US" altLang="ja-JP" dirty="0"/>
              <a:t>』</a:t>
            </a:r>
            <a:r>
              <a:rPr lang="ja-JP" altLang="en-US" dirty="0"/>
              <a:t>や「支え手」「受け手」という関係を超えて、</a:t>
            </a:r>
          </a:p>
          <a:p>
            <a:pPr algn="ctr"/>
            <a:r>
              <a:rPr lang="ja-JP" altLang="en-US" dirty="0"/>
              <a:t>地域住民や地域の多様な主体が参画し、人と人、人と資源が世代や分野を超えてつながることで、</a:t>
            </a:r>
            <a:endParaRPr lang="en-US" altLang="ja-JP" dirty="0"/>
          </a:p>
          <a:p>
            <a:pPr algn="ctr"/>
            <a:r>
              <a:rPr lang="ja-JP" altLang="en-US" dirty="0"/>
              <a:t>住民一人ひとりの暮らしと生きがい、地域をともに創っていく社会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267BE30D-3EF9-437B-0E34-A42B9C7334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9751" y="1713165"/>
            <a:ext cx="6412495" cy="466816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C91A0BC-3A73-349E-4CC8-1E88AE08998C}"/>
              </a:ext>
            </a:extLst>
          </p:cNvPr>
          <p:cNvSpPr txBox="1"/>
          <p:nvPr/>
        </p:nvSpPr>
        <p:spPr>
          <a:xfrm>
            <a:off x="829279" y="584684"/>
            <a:ext cx="10533438" cy="923330"/>
          </a:xfrm>
          <a:prstGeom prst="rect">
            <a:avLst/>
          </a:prstGeom>
          <a:solidFill>
            <a:srgbClr val="EFF5FB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5">
                    <a:lumMod val="50000"/>
                  </a:schemeClr>
                </a:solidFill>
              </a:rPr>
              <a:t>共に生き、相互に支え合うことのできる地域（</a:t>
            </a:r>
            <a:r>
              <a:rPr kumimoji="1" lang="en-US" altLang="ja-JP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Care by Community : </a:t>
            </a:r>
            <a:r>
              <a:rPr kumimoji="1" lang="ja-JP" altLang="en-US" b="1" dirty="0">
                <a:solidFill>
                  <a:schemeClr val="accent5">
                    <a:lumMod val="50000"/>
                  </a:schemeClr>
                </a:solidFill>
              </a:rPr>
              <a:t>ケアリングコミュニティ）</a:t>
            </a:r>
            <a:endParaRPr kumimoji="1" lang="en-US" altLang="ja-JP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kumimoji="1" lang="ja-JP" altLang="en-US" dirty="0"/>
              <a:t>①ケアの当事者性　②地域自立生活支援　③参加・協働</a:t>
            </a:r>
            <a:endParaRPr kumimoji="1" lang="en-US" altLang="ja-JP" dirty="0"/>
          </a:p>
          <a:p>
            <a:r>
              <a:rPr kumimoji="1" lang="ja-JP" altLang="en-US" dirty="0"/>
              <a:t>     　　　　　　　　　④共生社会のケア制度・政策　⑤地域経営　　　　　　　</a:t>
            </a:r>
            <a:r>
              <a:rPr kumimoji="1" lang="ja-JP" altLang="en-US" sz="1400" dirty="0">
                <a:latin typeface="+mn-ea"/>
              </a:rPr>
              <a:t>（原田 </a:t>
            </a:r>
            <a:r>
              <a:rPr kumimoji="1" lang="en-US" altLang="ja-JP" sz="1400" dirty="0">
                <a:latin typeface="+mn-ea"/>
              </a:rPr>
              <a:t>2014</a:t>
            </a:r>
            <a:r>
              <a:rPr kumimoji="1" lang="ja-JP" altLang="en-US" sz="1400" dirty="0">
                <a:latin typeface="+mn-ea"/>
              </a:rPr>
              <a:t>）</a:t>
            </a:r>
            <a:endParaRPr kumimoji="1" lang="en-US" altLang="ja-JP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558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27928</TotalTime>
  <Words>858</Words>
  <Application>Microsoft Office PowerPoint</Application>
  <PresentationFormat>ワイド画面</PresentationFormat>
  <Paragraphs>91</Paragraphs>
  <Slides>9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Wingdings</vt:lpstr>
      <vt:lpstr>Office テーマ</vt:lpstr>
      <vt:lpstr> 講 座 ②  当事者発の支援論 －「支援を受ける」経験から－   コーディネーター ：堀田聰子（慶應義塾大学大学院教授）  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東京大学社会科学研究所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地域包括ケアとケアマネジャー</dc:title>
  <dc:creator>satoko hotta</dc:creator>
  <cp:lastModifiedBy>事務局</cp:lastModifiedBy>
  <cp:revision>1319</cp:revision>
  <cp:lastPrinted>2025-06-13T10:21:37Z</cp:lastPrinted>
  <dcterms:created xsi:type="dcterms:W3CDTF">2005-11-13T10:06:18Z</dcterms:created>
  <dcterms:modified xsi:type="dcterms:W3CDTF">2025-06-16T08:07:31Z</dcterms:modified>
</cp:coreProperties>
</file>